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94" r:id="rId2"/>
  </p:sldMasterIdLst>
  <p:notesMasterIdLst>
    <p:notesMasterId r:id="rId14"/>
  </p:notesMasterIdLst>
  <p:handoutMasterIdLst>
    <p:handoutMasterId r:id="rId15"/>
  </p:handoutMasterIdLst>
  <p:sldIdLst>
    <p:sldId id="256" r:id="rId3"/>
    <p:sldId id="289" r:id="rId4"/>
    <p:sldId id="292" r:id="rId5"/>
    <p:sldId id="291" r:id="rId6"/>
    <p:sldId id="293" r:id="rId7"/>
    <p:sldId id="294" r:id="rId8"/>
    <p:sldId id="295" r:id="rId9"/>
    <p:sldId id="296" r:id="rId10"/>
    <p:sldId id="297" r:id="rId11"/>
    <p:sldId id="298" r:id="rId12"/>
    <p:sldId id="299" r:id="rId13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565" autoAdjust="0"/>
    <p:restoredTop sz="94718" autoAdjust="0"/>
  </p:normalViewPr>
  <p:slideViewPr>
    <p:cSldViewPr snapToGrid="0" snapToObjects="1">
      <p:cViewPr varScale="1">
        <p:scale>
          <a:sx n="124" d="100"/>
          <a:sy n="124" d="100"/>
        </p:scale>
        <p:origin x="616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9C3557-0921-7F44-9C2C-6E28A2501D16}" type="datetimeFigureOut">
              <a:rPr lang="en-US" smtClean="0"/>
              <a:t>3/30/17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99EA12-34A4-914C-AF75-A7D8D955B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40276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jp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986145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FIRST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05734" y="629721"/>
            <a:ext cx="8958887" cy="59393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1163063" y="0"/>
            <a:ext cx="7312349" cy="489838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02817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FIRST Gener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1163063" y="0"/>
            <a:ext cx="7312349" cy="489838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67328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735" y="617987"/>
            <a:ext cx="4523880" cy="59393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Content Placeholder 2"/>
          <p:cNvSpPr>
            <a:spLocks noGrp="1"/>
          </p:cNvSpPr>
          <p:nvPr>
            <p:ph idx="13"/>
          </p:nvPr>
        </p:nvSpPr>
        <p:spPr>
          <a:xfrm>
            <a:off x="4629615" y="617987"/>
            <a:ext cx="4383793" cy="59393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36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735" y="3471887"/>
            <a:ext cx="8958890" cy="308545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105736" y="628650"/>
            <a:ext cx="8958890" cy="2843238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713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13093" y="1347562"/>
            <a:ext cx="8851392" cy="1005840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6" name="Text Placeholder 4"/>
          <p:cNvSpPr>
            <a:spLocks noGrp="1"/>
          </p:cNvSpPr>
          <p:nvPr>
            <p:ph idx="1"/>
          </p:nvPr>
        </p:nvSpPr>
        <p:spPr>
          <a:xfrm>
            <a:off x="183306" y="2405778"/>
            <a:ext cx="8503494" cy="3772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863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png"/><Relationship Id="rId7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5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63063" y="0"/>
            <a:ext cx="7312349" cy="489838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734" y="629721"/>
            <a:ext cx="8958887" cy="59393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8" name="Rectangle 7"/>
          <p:cNvSpPr/>
          <p:nvPr/>
        </p:nvSpPr>
        <p:spPr>
          <a:xfrm>
            <a:off x="0" y="6695604"/>
            <a:ext cx="8644679" cy="1726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1"/>
            <a:endParaRPr kern="1200">
              <a:solidFill>
                <a:prstClr val="white"/>
              </a:solidFill>
              <a:latin typeface="Times New Roman"/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8353477" y="6591910"/>
            <a:ext cx="646693" cy="307777"/>
          </a:xfrm>
          <a:prstGeom prst="rect">
            <a:avLst/>
          </a:prstGeom>
          <a:noFill/>
        </p:spPr>
        <p:txBody>
          <a:bodyPr wrap="square" rIns="0" rtlCol="0">
            <a:spAutoFit/>
          </a:bodyPr>
          <a:lstStyle/>
          <a:p>
            <a:pPr algn="r" hangingPunct="1"/>
            <a:fld id="{6B30A456-4635-334D-A415-3BCE94D01BB8}" type="slidenum">
              <a:rPr lang="en-US" sz="1400" kern="1200">
                <a:solidFill>
                  <a:prstClr val="black">
                    <a:lumMod val="65000"/>
                    <a:lumOff val="35000"/>
                  </a:prstClr>
                </a:solidFill>
                <a:latin typeface="Times New Roman"/>
                <a:ea typeface="+mn-ea"/>
                <a:cs typeface="+mn-cs"/>
              </a:rPr>
              <a:pPr algn="r" hangingPunct="1"/>
              <a:t>‹#›</a:t>
            </a:fld>
            <a:endParaRPr lang="en-US" sz="1400" kern="1200" dirty="0">
              <a:solidFill>
                <a:prstClr val="black">
                  <a:lumMod val="65000"/>
                  <a:lumOff val="35000"/>
                </a:prstClr>
              </a:solidFill>
              <a:latin typeface="Times New Roman"/>
              <a:ea typeface="+mn-ea"/>
              <a:cs typeface="+mn-cs"/>
            </a:endParaRPr>
          </a:p>
        </p:txBody>
      </p:sp>
      <p:pic>
        <p:nvPicPr>
          <p:cNvPr id="7" name="Picture 6" descr="icon_wfirst_logo.png"/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4" b="1604"/>
          <a:stretch/>
        </p:blipFill>
        <p:spPr>
          <a:xfrm>
            <a:off x="10409" y="0"/>
            <a:ext cx="1152654" cy="542746"/>
          </a:xfrm>
          <a:prstGeom prst="rect">
            <a:avLst/>
          </a:prstGeom>
        </p:spPr>
      </p:pic>
      <p:pic>
        <p:nvPicPr>
          <p:cNvPr id="10" name="Picture 9" descr="256357main_Symbols1-xltn.jp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0986" y="19390"/>
            <a:ext cx="643014" cy="48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373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93" r:id="rId2"/>
    <p:sldLayoutId id="2147483665" r:id="rId3"/>
    <p:sldLayoutId id="2147483667" r:id="rId4"/>
  </p:sldLayoutIdLst>
  <p:hf sldNum="0" hdr="0" ftr="0" dt="0"/>
  <p:txStyles>
    <p:titleStyle>
      <a:lvl1pPr marL="0" indent="0" algn="l" defTabSz="914400" rtl="0" eaLnBrk="1" latinLnBrk="0" hangingPunct="1">
        <a:spcBef>
          <a:spcPct val="0"/>
        </a:spcBef>
        <a:buNone/>
        <a:defRPr sz="2800" b="0" i="0" kern="1200">
          <a:solidFill>
            <a:schemeClr val="bg1"/>
          </a:solidFill>
          <a:latin typeface="Times New Roman"/>
          <a:ea typeface="小塚明朝 Pro H"/>
          <a:cs typeface="+mj-cs"/>
        </a:defRPr>
      </a:lvl1pPr>
    </p:titleStyle>
    <p:bodyStyle>
      <a:lvl1pPr marL="457200" indent="-457200" algn="l" defTabSz="914400" rtl="0" eaLnBrk="1" latinLnBrk="0" hangingPunct="1">
        <a:spcBef>
          <a:spcPts val="500"/>
        </a:spcBef>
        <a:spcAft>
          <a:spcPts val="0"/>
        </a:spcAft>
        <a:buClr>
          <a:srgbClr val="800000"/>
        </a:buClr>
        <a:buSzPct val="80000"/>
        <a:buFont typeface="Wingdings 2" pitchFamily="18" charset="2"/>
        <a:buChar char=""/>
        <a:tabLst>
          <a:tab pos="398463" algn="l"/>
        </a:tabLst>
        <a:defRPr sz="28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1pPr>
      <a:lvl2pPr marL="692150" indent="-407988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2pPr>
      <a:lvl3pPr marL="914400" indent="-384175" algn="l" defTabSz="914400" rtl="0" eaLnBrk="1" latinLnBrk="0" hangingPunct="1">
        <a:spcBef>
          <a:spcPts val="500"/>
        </a:spcBef>
        <a:buClr>
          <a:srgbClr val="800000"/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3pPr>
      <a:lvl4pPr marL="1139825" indent="-363538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4pPr>
      <a:lvl5pPr marL="1423988" indent="-392113" algn="l" defTabSz="914400" rtl="0" eaLnBrk="1" latinLnBrk="0" hangingPunct="1">
        <a:spcBef>
          <a:spcPts val="500"/>
        </a:spcBef>
        <a:buClr>
          <a:srgbClr val="800000"/>
        </a:buClr>
        <a:buSzPct val="80000"/>
        <a:buFont typeface="Wingdings 2" pitchFamily="18" charset="2"/>
        <a:buChar char=""/>
        <a:defRPr sz="24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093" y="1347562"/>
            <a:ext cx="8851392" cy="1005840"/>
          </a:xfrm>
          <a:prstGeom prst="rect">
            <a:avLst/>
          </a:prstGeom>
          <a:solidFill>
            <a:schemeClr val="tx2"/>
          </a:solidFill>
        </p:spPr>
        <p:txBody>
          <a:bodyPr vert="horz" lIns="91440" tIns="45720" rIns="27432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8" name="Rectangle 7"/>
          <p:cNvSpPr/>
          <p:nvPr/>
        </p:nvSpPr>
        <p:spPr>
          <a:xfrm>
            <a:off x="0" y="6695604"/>
            <a:ext cx="8644679" cy="17263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hangingPunct="1"/>
            <a:endParaRPr kern="1200">
              <a:solidFill>
                <a:prstClr val="white"/>
              </a:solidFill>
              <a:latin typeface="Times New Roman"/>
            </a:endParaRPr>
          </a:p>
        </p:txBody>
      </p:sp>
      <p:pic>
        <p:nvPicPr>
          <p:cNvPr id="7" name="Picture 6" descr="icon_wfirst_logo.pn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04" b="1604"/>
          <a:stretch/>
        </p:blipFill>
        <p:spPr>
          <a:xfrm>
            <a:off x="10409" y="-1"/>
            <a:ext cx="2778454" cy="1308281"/>
          </a:xfrm>
          <a:prstGeom prst="rect">
            <a:avLst/>
          </a:prstGeom>
        </p:spPr>
      </p:pic>
      <p:pic>
        <p:nvPicPr>
          <p:cNvPr id="10" name="Picture 9" descr="256357main_Symbols1-xltn.jp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0534" y="19390"/>
            <a:ext cx="1713466" cy="1288890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183306" y="2405778"/>
            <a:ext cx="8503494" cy="37727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91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</p:sldLayoutIdLst>
  <p:hf sldNum="0" hdr="0" ftr="0" dt="0"/>
  <p:txStyles>
    <p:titleStyle>
      <a:lvl1pPr marL="0" indent="0" algn="l" defTabSz="914400" rtl="0" eaLnBrk="1" latinLnBrk="0" hangingPunct="1">
        <a:spcBef>
          <a:spcPct val="0"/>
        </a:spcBef>
        <a:buNone/>
        <a:defRPr sz="3600" b="0" i="0" kern="1200">
          <a:solidFill>
            <a:schemeClr val="bg1"/>
          </a:solidFill>
          <a:latin typeface="Times New Roman"/>
          <a:ea typeface="小塚明朝 Pro H"/>
          <a:cs typeface="+mj-cs"/>
        </a:defRPr>
      </a:lvl1pPr>
    </p:titleStyle>
    <p:bodyStyle>
      <a:lvl1pPr marL="0" indent="0" algn="l" defTabSz="914400" rtl="0" eaLnBrk="1" latinLnBrk="0" hangingPunct="1">
        <a:spcBef>
          <a:spcPts val="500"/>
        </a:spcBef>
        <a:buClr>
          <a:srgbClr val="800000"/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1pPr>
      <a:lvl2pPr marL="0" indent="0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2pPr>
      <a:lvl3pPr marL="0" indent="0" algn="l" defTabSz="914400" rtl="0" eaLnBrk="1" latinLnBrk="0" hangingPunct="1">
        <a:spcBef>
          <a:spcPts val="500"/>
        </a:spcBef>
        <a:buClr>
          <a:srgbClr val="800000"/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3pPr>
      <a:lvl4pPr marL="0" indent="0" algn="l" defTabSz="914400" rtl="0" eaLnBrk="1" latinLnBrk="0" hangingPunct="1">
        <a:spcBef>
          <a:spcPts val="500"/>
        </a:spcBef>
        <a:buClr>
          <a:schemeClr val="accent1">
            <a:lumMod val="50000"/>
          </a:schemeClr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4pPr>
      <a:lvl5pPr marL="0" indent="0" algn="l" defTabSz="914400" rtl="0" eaLnBrk="1" latinLnBrk="0" hangingPunct="1">
        <a:spcBef>
          <a:spcPts val="500"/>
        </a:spcBef>
        <a:buClr>
          <a:srgbClr val="800000"/>
        </a:buClr>
        <a:buSzPct val="80000"/>
        <a:buFontTx/>
        <a:buNone/>
        <a:defRPr sz="2000" kern="1200">
          <a:solidFill>
            <a:schemeClr val="tx1">
              <a:lumMod val="65000"/>
              <a:lumOff val="35000"/>
            </a:schemeClr>
          </a:solidFill>
          <a:latin typeface="Times New Roman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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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>
            <a:spLocks noGrp="1"/>
          </p:cNvSpPr>
          <p:nvPr>
            <p:ph type="title"/>
          </p:nvPr>
        </p:nvSpPr>
        <p:spPr>
          <a:xfrm>
            <a:off x="120065" y="2733549"/>
            <a:ext cx="8851392" cy="1251011"/>
          </a:xfrm>
          <a:prstGeom prst="rect">
            <a:avLst/>
          </a:prstGeom>
        </p:spPr>
        <p:txBody>
          <a:bodyPr/>
          <a:lstStyle/>
          <a:p>
            <a:pPr algn="ctr" defTabSz="347472">
              <a:defRPr sz="2964"/>
            </a:pPr>
            <a:r>
              <a:rPr lang="en-US" dirty="0" smtClean="0"/>
              <a:t>IFS code validation and characterization</a:t>
            </a:r>
            <a:endParaRPr dirty="0"/>
          </a:p>
        </p:txBody>
      </p:sp>
      <p:sp>
        <p:nvSpPr>
          <p:cNvPr id="7" name="Content Placeholder 1"/>
          <p:cNvSpPr>
            <a:spLocks noGrp="1"/>
          </p:cNvSpPr>
          <p:nvPr>
            <p:ph idx="1"/>
          </p:nvPr>
        </p:nvSpPr>
        <p:spPr>
          <a:xfrm>
            <a:off x="269615" y="4244975"/>
            <a:ext cx="8503494" cy="1981318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Maxime Rizzo</a:t>
            </a:r>
            <a:endParaRPr lang="en-US" dirty="0"/>
          </a:p>
          <a:p>
            <a:pPr algn="ctr"/>
            <a:r>
              <a:rPr lang="en-US" dirty="0" smtClean="0"/>
              <a:t>Neil Zimmerman</a:t>
            </a:r>
            <a:endParaRPr lang="en-US" dirty="0"/>
          </a:p>
          <a:p>
            <a:pPr algn="ctr"/>
            <a:endParaRPr lang="en-US" dirty="0" smtClean="0"/>
          </a:p>
          <a:p>
            <a:pPr algn="ctr"/>
            <a:r>
              <a:rPr lang="en-US" dirty="0" smtClean="0"/>
              <a:t>NASA GSFC</a:t>
            </a:r>
          </a:p>
          <a:p>
            <a:pPr algn="ctr"/>
            <a:r>
              <a:rPr lang="en-US" dirty="0" smtClean="0"/>
              <a:t>March 2017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  <a:p>
            <a:pPr algn="ctr"/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62" y="0"/>
            <a:ext cx="8789276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1160980"/>
            <a:ext cx="2044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Optimal extraction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With 10 bins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25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62" y="0"/>
            <a:ext cx="8789276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1160980"/>
            <a:ext cx="20441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Optimal extraction</a:t>
            </a:r>
          </a:p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With 18 bins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9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or log separation of wavelengths?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105734" y="629721"/>
            <a:ext cx="8958887" cy="5939353"/>
          </a:xfrm>
        </p:spPr>
        <p:txBody>
          <a:bodyPr/>
          <a:lstStyle/>
          <a:p>
            <a:r>
              <a:rPr lang="en-US" dirty="0" smtClean="0"/>
              <a:t>Tim Brandt’s CHARIS code uses a final wavelength array that is logarithmic instead of linear; need to ask why</a:t>
            </a:r>
          </a:p>
          <a:p>
            <a:r>
              <a:rPr lang="en-US" dirty="0" smtClean="0"/>
              <a:t>Tried with both linear and log arrays, but will go with linear from now on</a:t>
            </a:r>
          </a:p>
          <a:p>
            <a:r>
              <a:rPr lang="en-US" dirty="0" smtClean="0"/>
              <a:t>Assuming that dispersion is linear with wavelength</a:t>
            </a:r>
          </a:p>
          <a:p>
            <a:r>
              <a:rPr lang="en-US" dirty="0" smtClean="0"/>
              <a:t>10 wavelength bins seems to accurately reproduce a </a:t>
            </a:r>
            <a:r>
              <a:rPr lang="en-US" dirty="0" err="1" smtClean="0"/>
              <a:t>flatfield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58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does it matter?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105734" y="629721"/>
            <a:ext cx="8958887" cy="5939353"/>
          </a:xfrm>
        </p:spPr>
        <p:txBody>
          <a:bodyPr/>
          <a:lstStyle/>
          <a:p>
            <a:r>
              <a:rPr lang="en-US" dirty="0" smtClean="0"/>
              <a:t>Wavelength array determines model </a:t>
            </a:r>
            <a:r>
              <a:rPr lang="en-US" dirty="0" err="1" smtClean="0"/>
              <a:t>PSFLet</a:t>
            </a:r>
            <a:r>
              <a:rPr lang="en-US" dirty="0" smtClean="0"/>
              <a:t> sampling on detector</a:t>
            </a:r>
          </a:p>
          <a:p>
            <a:r>
              <a:rPr lang="en-US" dirty="0" smtClean="0"/>
              <a:t>Only matters for least-squares extraction, not really changes anything for optimal extraction</a:t>
            </a:r>
          </a:p>
          <a:p>
            <a:r>
              <a:rPr lang="en-US" dirty="0" smtClean="0"/>
              <a:t>Residuals show an slight error in wavelength calibration, due to the sampling of </a:t>
            </a:r>
            <a:r>
              <a:rPr lang="en-US" dirty="0" err="1" smtClean="0"/>
              <a:t>PSFLets</a:t>
            </a:r>
            <a:r>
              <a:rPr lang="en-US" dirty="0" smtClean="0"/>
              <a:t> on the detector (that creates small shifts in centroids)</a:t>
            </a:r>
          </a:p>
          <a:p>
            <a:r>
              <a:rPr lang="en-US" dirty="0" smtClean="0"/>
              <a:t>Residuals show ~1% effects, slightly more towards the edges of the image</a:t>
            </a:r>
          </a:p>
          <a:p>
            <a:r>
              <a:rPr lang="en-US" dirty="0" smtClean="0"/>
              <a:t>It can probably all be made better with a much more careful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076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Systematics</a:t>
            </a:r>
            <a:endParaRPr lang="en-US" dirty="0"/>
          </a:p>
        </p:txBody>
      </p:sp>
      <p:sp>
        <p:nvSpPr>
          <p:cNvPr id="3" name="Content Placeholder 1"/>
          <p:cNvSpPr txBox="1">
            <a:spLocks/>
          </p:cNvSpPr>
          <p:nvPr/>
        </p:nvSpPr>
        <p:spPr>
          <a:xfrm>
            <a:off x="105734" y="629721"/>
            <a:ext cx="8958887" cy="5939353"/>
          </a:xfrm>
          <a:prstGeom prst="rect">
            <a:avLst/>
          </a:prstGeom>
        </p:spPr>
        <p:txBody>
          <a:bodyPr anchor="ctr"/>
          <a:lstStyle>
            <a:lvl1pPr marL="457200" indent="-457200" algn="l" defTabSz="914400" rtl="0" eaLnBrk="1" latinLnBrk="0" hangingPunct="1">
              <a:spcBef>
                <a:spcPts val="500"/>
              </a:spcBef>
              <a:spcAft>
                <a:spcPts val="0"/>
              </a:spcAft>
              <a:buClr>
                <a:srgbClr val="800000"/>
              </a:buClr>
              <a:buSzPct val="80000"/>
              <a:buFont typeface="Wingdings 2" pitchFamily="18" charset="2"/>
              <a:buChar char=""/>
              <a:tabLst>
                <a:tab pos="398463" algn="l"/>
              </a:tabLst>
              <a:defRPr sz="2800" kern="12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ea typeface="+mn-ea"/>
                <a:cs typeface="+mn-cs"/>
              </a:defRPr>
            </a:lvl1pPr>
            <a:lvl2pPr marL="692150" indent="-407988" algn="l" defTabSz="914400" rtl="0" eaLnBrk="1" latinLnBrk="0" hangingPunct="1">
              <a:spcBef>
                <a:spcPts val="5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 pitchFamily="18" charset="2"/>
              <a:buChar char="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ea typeface="+mn-ea"/>
                <a:cs typeface="+mn-cs"/>
              </a:defRPr>
            </a:lvl2pPr>
            <a:lvl3pPr marL="914400" indent="-384175" algn="l" defTabSz="914400" rtl="0" eaLnBrk="1" latinLnBrk="0" hangingPunct="1">
              <a:spcBef>
                <a:spcPts val="500"/>
              </a:spcBef>
              <a:buClr>
                <a:srgbClr val="800000"/>
              </a:buClr>
              <a:buSzPct val="80000"/>
              <a:buFont typeface="Wingdings 2" pitchFamily="18" charset="2"/>
              <a:buChar char="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ea typeface="+mn-ea"/>
                <a:cs typeface="+mn-cs"/>
              </a:defRPr>
            </a:lvl3pPr>
            <a:lvl4pPr marL="1139825" indent="-363538" algn="l" defTabSz="914400" rtl="0" eaLnBrk="1" latinLnBrk="0" hangingPunct="1">
              <a:spcBef>
                <a:spcPts val="500"/>
              </a:spcBef>
              <a:buClr>
                <a:schemeClr val="accent1">
                  <a:lumMod val="50000"/>
                </a:schemeClr>
              </a:buClr>
              <a:buSzPct val="80000"/>
              <a:buFont typeface="Wingdings 2" pitchFamily="18" charset="2"/>
              <a:buChar char="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ea typeface="+mn-ea"/>
                <a:cs typeface="+mn-cs"/>
              </a:defRPr>
            </a:lvl4pPr>
            <a:lvl5pPr marL="1423988" indent="-392113" algn="l" defTabSz="914400" rtl="0" eaLnBrk="1" latinLnBrk="0" hangingPunct="1">
              <a:spcBef>
                <a:spcPts val="500"/>
              </a:spcBef>
              <a:buClr>
                <a:srgbClr val="800000"/>
              </a:buClr>
              <a:buSzPct val="80000"/>
              <a:buFont typeface="Wingdings 2" pitchFamily="18" charset="2"/>
              <a:buChar char="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ea typeface="+mn-ea"/>
                <a:cs typeface="+mn-cs"/>
              </a:defRPr>
            </a:lvl5pPr>
            <a:lvl6pPr marL="2055813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398713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743200" indent="-344488" algn="l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Char char="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087688" indent="-344488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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To make sure we trust the software, ran the code for fiducial inputs</a:t>
            </a:r>
          </a:p>
          <a:p>
            <a:pPr lvl="1"/>
            <a:r>
              <a:rPr lang="en-US" dirty="0" err="1" smtClean="0"/>
              <a:t>Flatfield</a:t>
            </a:r>
            <a:endParaRPr lang="en-US" dirty="0" smtClean="0"/>
          </a:p>
          <a:p>
            <a:pPr lvl="1"/>
            <a:r>
              <a:rPr lang="en-US" dirty="0" smtClean="0"/>
              <a:t>Monochromatic wavelength</a:t>
            </a:r>
          </a:p>
          <a:p>
            <a:pPr lvl="1"/>
            <a:r>
              <a:rPr lang="en-US" dirty="0" smtClean="0"/>
              <a:t>Doublets of monochromatic wavelengths</a:t>
            </a:r>
          </a:p>
          <a:p>
            <a:pPr lvl="1"/>
            <a:r>
              <a:rPr lang="en-US" dirty="0" smtClean="0"/>
              <a:t>Realistic planetary albedo</a:t>
            </a:r>
          </a:p>
          <a:p>
            <a:r>
              <a:rPr lang="en-US" dirty="0" smtClean="0"/>
              <a:t>Compare input vs output in noiseless scenarios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5923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Content Placeholder 1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Choose to define </a:t>
                </a:r>
                <a:r>
                  <a:rPr lang="en-US" dirty="0" err="1" smtClean="0"/>
                  <a:t>flatfield</a:t>
                </a:r>
                <a:r>
                  <a:rPr lang="en-US" dirty="0" smtClean="0"/>
                  <a:t> in terms of constant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charset="0"/>
                      </a:rPr>
                      <m:t>𝜆</m:t>
                    </m:r>
                    <m:sSub>
                      <m:sSubPr>
                        <m:ctrlPr>
                          <a:rPr lang="en-U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𝜆</m:t>
                        </m:r>
                      </m:sub>
                    </m:sSub>
                  </m:oMath>
                </a14:m>
                <a:r>
                  <a:rPr lang="en-US" dirty="0" smtClean="0"/>
                  <a:t>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𝜆</m:t>
                        </m:r>
                      </m:sub>
                    </m:sSub>
                  </m:oMath>
                </a14:m>
                <a:r>
                  <a:rPr lang="en-US" dirty="0"/>
                  <a:t> </a:t>
                </a:r>
                <a:r>
                  <a:rPr lang="en-US" dirty="0" smtClean="0"/>
                  <a:t>is in units of W / m</a:t>
                </a:r>
                <a:r>
                  <a:rPr lang="en-US" baseline="30000" dirty="0" smtClean="0"/>
                  <a:t>2</a:t>
                </a:r>
                <a:r>
                  <a:rPr lang="en-US" dirty="0" smtClean="0"/>
                  <a:t> / nm, so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charset="0"/>
                      </a:rPr>
                      <m:t>𝜆</m:t>
                    </m:r>
                    <m:sSub>
                      <m:sSubPr>
                        <m:ctrlPr>
                          <a:rPr lang="en-U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charset="0"/>
                          </a:rPr>
                          <m:t>𝐹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𝜆</m:t>
                        </m:r>
                      </m:sub>
                    </m:sSub>
                  </m:oMath>
                </a14:m>
                <a:r>
                  <a:rPr lang="en-US" baseline="30000" dirty="0" smtClean="0"/>
                  <a:t> </a:t>
                </a:r>
                <a:r>
                  <a:rPr lang="en-US" dirty="0" smtClean="0"/>
                  <a:t>is proportional to the number of photons per second per nm of bandwidth</a:t>
                </a:r>
              </a:p>
              <a:p>
                <a:r>
                  <a:rPr lang="en-US" dirty="0" err="1" smtClean="0"/>
                  <a:t>Flatfield</a:t>
                </a:r>
                <a:r>
                  <a:rPr lang="en-US" dirty="0" smtClean="0"/>
                  <a:t> then corresponds to 1 photon per nm per second per input pixel,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mr-IN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charset="0"/>
                          </a:rPr>
                          <m:t>𝜆</m:t>
                        </m:r>
                        <m:sSub>
                          <m:sSubPr>
                            <m:ctrlPr>
                              <a:rPr lang="en-US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charset="0"/>
                              </a:rPr>
                              <m:t>𝐹</m:t>
                            </m:r>
                          </m:e>
                          <m:sub>
                            <m:r>
                              <a:rPr lang="en-US" i="1">
                                <a:latin typeface="Cambria Math" charset="0"/>
                              </a:rPr>
                              <m:t>𝜆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charset="0"/>
                          </a:rPr>
                          <m:t>h𝑐</m:t>
                        </m:r>
                      </m:den>
                    </m:f>
                    <m:r>
                      <m:rPr>
                        <m:sty m:val="p"/>
                      </m:rPr>
                      <a:rPr lang="en-US" b="0" i="0" smtClean="0">
                        <a:latin typeface="Cambria Math" charset="0"/>
                      </a:rPr>
                      <m:t>Δ</m:t>
                    </m:r>
                    <m:r>
                      <a:rPr lang="en-US" b="0" i="1" smtClean="0">
                        <a:latin typeface="Cambria Math" charset="0"/>
                      </a:rPr>
                      <m:t>𝜆</m:t>
                    </m:r>
                    <m:r>
                      <a:rPr lang="en-US" b="0" i="1" smtClean="0">
                        <a:latin typeface="Cambria Math" charset="0"/>
                      </a:rPr>
                      <m:t> ∝</m:t>
                    </m:r>
                    <m:r>
                      <a:rPr lang="en-US" b="0" i="0" smtClean="0">
                        <a:latin typeface="Cambria Math" charset="0"/>
                      </a:rPr>
                      <m:t> </m:t>
                    </m:r>
                  </m:oMath>
                </a14:m>
                <a:r>
                  <a:rPr lang="en-US" dirty="0" smtClean="0"/>
                  <a:t>Nphot/sec</a:t>
                </a:r>
              </a:p>
              <a:p>
                <a:r>
                  <a:rPr lang="en-US" dirty="0" smtClean="0"/>
                  <a:t>Proportionality factor is not critical for now, it just needs to be calibrated once</a:t>
                </a:r>
              </a:p>
              <a:p>
                <a:r>
                  <a:rPr lang="en-US" dirty="0" smtClean="0"/>
                  <a:t>Hence, our input cubes need to be converted to the same units (photons per nm per second per pixel)</a:t>
                </a:r>
              </a:p>
            </p:txBody>
          </p:sp>
        </mc:Choice>
        <mc:Fallback>
          <p:sp>
            <p:nvSpPr>
              <p:cNvPr id="2" name="Content Placeholder 1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 l="-680" r="-4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Flatfield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84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Flatfield</a:t>
            </a:r>
            <a:r>
              <a:rPr lang="en-US" dirty="0" smtClean="0"/>
              <a:t> residuals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9211" y="561772"/>
            <a:ext cx="7386201" cy="463299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89211" y="5194762"/>
            <a:ext cx="73862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Spectral edges: +/- 1-2%</a:t>
            </a:r>
          </a:p>
          <a:p>
            <a:pPr algn="ctr"/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Center of spectrum</a:t>
            </a:r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: &lt;1%</a:t>
            </a:r>
          </a:p>
          <a:p>
            <a:pPr algn="ctr"/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Errors are systematic, so can be corrected with more efforts</a:t>
            </a:r>
          </a:p>
          <a:p>
            <a:pPr algn="ctr"/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Will divide all resulting cubes by this </a:t>
            </a:r>
            <a:r>
              <a:rPr 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flatfield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0263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05734" y="629721"/>
            <a:ext cx="8958887" cy="531259"/>
          </a:xfrm>
        </p:spPr>
        <p:txBody>
          <a:bodyPr/>
          <a:lstStyle/>
          <a:p>
            <a:r>
              <a:rPr lang="en-US" dirty="0" smtClean="0"/>
              <a:t>Test to see what the instrumental response looks like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Monochromatic wavelengths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702" y="1046640"/>
            <a:ext cx="7072950" cy="5575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27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28" y="0"/>
            <a:ext cx="8838543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16476" y="924674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Start at 770nm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67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28" y="0"/>
            <a:ext cx="8838543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14400" y="1160980"/>
            <a:ext cx="1697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Start </a:t>
            </a:r>
            <a:r>
              <a:rPr lang="en-US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at 749nm</a:t>
            </a:r>
            <a:endParaRPr lang="en-US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9702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FIRST Template">
  <a:themeElements>
    <a:clrScheme name="Custom 5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FFB712"/>
      </a:accent1>
      <a:accent2>
        <a:srgbClr val="F27810"/>
      </a:accent2>
      <a:accent3>
        <a:srgbClr val="E4C402"/>
      </a:accent3>
      <a:accent4>
        <a:srgbClr val="7DC1EF"/>
      </a:accent4>
      <a:accent5>
        <a:srgbClr val="21449B"/>
      </a:accent5>
      <a:accent6>
        <a:srgbClr val="E67A1F"/>
      </a:accent6>
      <a:hlink>
        <a:srgbClr val="8DA440"/>
      </a:hlink>
      <a:folHlink>
        <a:srgbClr val="4C4F3F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itle WFIRST">
  <a:themeElements>
    <a:clrScheme name="Custom 5">
      <a:dk1>
        <a:sysClr val="windowText" lastClr="000000"/>
      </a:dk1>
      <a:lt1>
        <a:sysClr val="window" lastClr="FFFFFF"/>
      </a:lt1>
      <a:dk2>
        <a:srgbClr val="333333"/>
      </a:dk2>
      <a:lt2>
        <a:srgbClr val="BBC0AC"/>
      </a:lt2>
      <a:accent1>
        <a:srgbClr val="FFB712"/>
      </a:accent1>
      <a:accent2>
        <a:srgbClr val="F27810"/>
      </a:accent2>
      <a:accent3>
        <a:srgbClr val="E4C402"/>
      </a:accent3>
      <a:accent4>
        <a:srgbClr val="7DC1EF"/>
      </a:accent4>
      <a:accent5>
        <a:srgbClr val="21449B"/>
      </a:accent5>
      <a:accent6>
        <a:srgbClr val="E67A1F"/>
      </a:accent6>
      <a:hlink>
        <a:srgbClr val="8DA440"/>
      </a:hlink>
      <a:folHlink>
        <a:srgbClr val="4C4F3F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Perception">
      <a:fillStyleLst>
        <a:solidFill>
          <a:schemeClr val="phClr"/>
        </a:solidFill>
        <a:solidFill>
          <a:schemeClr val="phClr">
            <a:shade val="90000"/>
          </a:schemeClr>
        </a:solidFill>
        <a:solidFill>
          <a:schemeClr val="phClr">
            <a:shade val="80000"/>
          </a:schemeClr>
        </a:soli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bliqueTopRight"/>
            <a:lightRig rig="threePt" dir="tl"/>
          </a:scene3d>
          <a:sp3d>
            <a:bevelT w="25400" h="25400"/>
          </a:sp3d>
        </a:effectStyle>
        <a:effectStyle>
          <a:effectLst/>
          <a:scene3d>
            <a:camera prst="perspectiveFront" fov="4200000"/>
            <a:lightRig rig="balanced" dir="tl">
              <a:rot lat="0" lon="0" rev="18600000"/>
            </a:lightRig>
          </a:scene3d>
          <a:sp3d prstMaterial="metal">
            <a:bevelT w="63500" h="50800" prst="angle"/>
          </a:sp3d>
        </a:effectStyle>
      </a:effectStyleLst>
      <a:bgFillStyleLst>
        <a:solidFill>
          <a:schemeClr val="phClr">
            <a:tint val="90000"/>
          </a:schemeClr>
        </a:solidFill>
        <a:solidFill>
          <a:schemeClr val="phClr">
            <a:tint val="50000"/>
          </a:schemeClr>
        </a:solidFill>
        <a:solidFill>
          <a:schemeClr val="phClr">
            <a:shade val="6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tx1">
                <a:lumMod val="65000"/>
                <a:lumOff val="35000"/>
              </a:schemeClr>
            </a:soli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22703</TotalTime>
  <Words>361</Words>
  <Application>Microsoft Macintosh PowerPoint</Application>
  <PresentationFormat>On-screen Show (4:3)</PresentationFormat>
  <Paragraphs>44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Calibri</vt:lpstr>
      <vt:lpstr>Cambria Math</vt:lpstr>
      <vt:lpstr>Mangal</vt:lpstr>
      <vt:lpstr>Times New Roman</vt:lpstr>
      <vt:lpstr>Wingdings 2</vt:lpstr>
      <vt:lpstr>小塚明朝 Pro H</vt:lpstr>
      <vt:lpstr>Arial</vt:lpstr>
      <vt:lpstr>WFIRST Template</vt:lpstr>
      <vt:lpstr>Title WFIRST</vt:lpstr>
      <vt:lpstr>IFS code validation and characterization</vt:lpstr>
      <vt:lpstr>Linear or log separation of wavelengths?</vt:lpstr>
      <vt:lpstr>Why does it matter?</vt:lpstr>
      <vt:lpstr>Systematics</vt:lpstr>
      <vt:lpstr>Flatfield</vt:lpstr>
      <vt:lpstr>Flatfield residuals</vt:lpstr>
      <vt:lpstr>Monochromatic wavelengths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CRISPY Coronagraph Rapid Imaging Spectrograph in Python</dc:title>
  <cp:lastModifiedBy>Microsoft Office User</cp:lastModifiedBy>
  <cp:revision>120</cp:revision>
  <dcterms:modified xsi:type="dcterms:W3CDTF">2017-04-10T17:56:18Z</dcterms:modified>
</cp:coreProperties>
</file>